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3"/>
  </p:notesMasterIdLst>
  <p:handoutMasterIdLst>
    <p:handoutMasterId r:id="rId24"/>
  </p:handoutMasterIdLst>
  <p:sldIdLst>
    <p:sldId id="394" r:id="rId2"/>
    <p:sldId id="1265" r:id="rId3"/>
    <p:sldId id="1266" r:id="rId4"/>
    <p:sldId id="1269" r:id="rId5"/>
    <p:sldId id="1268" r:id="rId6"/>
    <p:sldId id="1270" r:id="rId7"/>
    <p:sldId id="1267" r:id="rId8"/>
    <p:sldId id="1271" r:id="rId9"/>
    <p:sldId id="1272" r:id="rId10"/>
    <p:sldId id="1273" r:id="rId11"/>
    <p:sldId id="1274" r:id="rId12"/>
    <p:sldId id="1279" r:id="rId13"/>
    <p:sldId id="1280" r:id="rId14"/>
    <p:sldId id="1275" r:id="rId15"/>
    <p:sldId id="1277" r:id="rId16"/>
    <p:sldId id="1278" r:id="rId17"/>
    <p:sldId id="1276" r:id="rId18"/>
    <p:sldId id="1281" r:id="rId19"/>
    <p:sldId id="1283" r:id="rId20"/>
    <p:sldId id="1282" r:id="rId21"/>
    <p:sldId id="275" r:id="rId2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488829-291E-4234-94C5-0742E991925B}">
          <p14:sldIdLst>
            <p14:sldId id="394"/>
            <p14:sldId id="1265"/>
            <p14:sldId id="1266"/>
            <p14:sldId id="1269"/>
            <p14:sldId id="1268"/>
            <p14:sldId id="1270"/>
            <p14:sldId id="1267"/>
            <p14:sldId id="1271"/>
            <p14:sldId id="1272"/>
            <p14:sldId id="1273"/>
            <p14:sldId id="1274"/>
            <p14:sldId id="1279"/>
            <p14:sldId id="1280"/>
            <p14:sldId id="1275"/>
            <p14:sldId id="1277"/>
            <p14:sldId id="1278"/>
          </p14:sldIdLst>
        </p14:section>
        <p14:section name="Untitled Section" id="{FD5A6ED7-3E0F-47F8-9128-4CB2CD7418B3}">
          <p14:sldIdLst>
            <p14:sldId id="1276"/>
            <p14:sldId id="1281"/>
            <p14:sldId id="1283"/>
            <p14:sldId id="1282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000"/>
    <a:srgbClr val="001845"/>
    <a:srgbClr val="080600"/>
    <a:srgbClr val="05BB23"/>
    <a:srgbClr val="37BEFE"/>
    <a:srgbClr val="3AB907"/>
    <a:srgbClr val="009EDE"/>
    <a:srgbClr val="93FDAD"/>
    <a:srgbClr val="63A4F7"/>
    <a:srgbClr val="9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5E526-56A5-4560-9A49-C7844A167318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CE446-88DF-468C-9D44-D3A0108F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534D0-2E0D-4354-8EC4-4F20D2D66BFA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C98E-6A4E-4D01-A7FB-FB4EEB673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140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33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886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49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538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57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035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533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083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DD18-E693-4386-A35F-BA1568604E4B}" type="datetimeFigureOut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30/01/68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2558-EA4B-4B20-A743-178EB1D0CE58}" type="slidenum">
              <a:rPr lang="th-TH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DD18-E693-4386-A35F-BA1568604E4B}" type="datetimeFigureOut">
              <a:rPr lang="th-TH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30/01/68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2558-EA4B-4B20-A743-178EB1D0CE58}" type="slidenum">
              <a:rPr lang="th-TH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2126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D8DF-6BBD-4427-BCC9-CBF22A434CA1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379E-64CD-4C9B-9EBD-0E9D546D906A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328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A9C5-AEE2-4C2E-9E86-95D1EB3A922B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7580-BD5A-4255-99D1-5EDC7D39EFEA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951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C823-0403-42F1-BE01-F2EBFAE4BDB1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9546-75BB-4FE1-91A7-843A26D681A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098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4FA8-D144-41B9-88F3-FCC71D1C98B5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1CBCB-495E-4CF0-9942-45B4D3D76040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264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A136-977C-4043-9839-E967D4F4FBB9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6679-4DD4-4BAB-8FDD-0FB4ABCD5B9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85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E4A3-76CB-45EE-9CB3-7E3D8676FBF5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D74FF-2267-417F-AEAA-AC6E48CBED00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274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E4A3-76CB-45EE-9CB3-7E3D8676FBF5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D74FF-2267-417F-AEAA-AC6E48CBED00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2191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E4A3-76CB-45EE-9CB3-7E3D8676FBF5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D74FF-2267-417F-AEAA-AC6E48CBED00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206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E4A3-76CB-45EE-9CB3-7E3D8676FBF5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D74FF-2267-417F-AEAA-AC6E48CBED00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036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7" descr="C:\Users\admin\Pictures\glinpic\ตรากรมอู่ดิบ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945284" y="71438"/>
            <a:ext cx="1151467" cy="7858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DD18-E693-4386-A35F-BA1568604E4B}" type="datetimeFigureOut">
              <a:rPr lang="th-TH"/>
              <a:pPr>
                <a:defRPr/>
              </a:pPr>
              <a:t>30/01/68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2558-EA4B-4B20-A743-178EB1D0CE5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333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606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51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5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65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942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969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179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594736-42D0-4658-B8CF-0DD268F23566}" type="datetimeFigureOut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30/01/68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4CA2D30E-4B90-40A4-A42E-1073D2621B2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Rockwell" panose="02060603020205020403"/>
                <a:cs typeface="Cordia New" panose="020B0304020202020204" pitchFamily="34" charset="-34"/>
              </a:rPr>
              <a:pPr eaLnBrk="1" hangingPunct="1"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Rockwell" panose="02060603020205020403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5862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5BAE94F2-3425-4EDC-9F20-C7C299D4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604580" y="327739"/>
            <a:ext cx="2209895" cy="212365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D6B7E5C-9704-9C25-D80A-F07B3531DE4F}"/>
              </a:ext>
            </a:extLst>
          </p:cNvPr>
          <p:cNvSpPr txBox="1"/>
          <p:nvPr/>
        </p:nvSpPr>
        <p:spPr>
          <a:xfrm>
            <a:off x="4094920" y="4625006"/>
            <a:ext cx="4293704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th-TH" sz="24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</a:p>
          <a:p>
            <a:pPr lvl="2"/>
            <a:r>
              <a:rPr lang="th-TH" sz="2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</a:t>
            </a:r>
          </a:p>
          <a:p>
            <a:pPr lvl="2"/>
            <a:r>
              <a:rPr lang="th-TH" sz="28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....ภูมิใจเสนอ.....</a:t>
            </a:r>
          </a:p>
          <a:p>
            <a:pPr lvl="2"/>
            <a:endParaRPr lang="th-TH" sz="24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2"/>
            <a:endParaRPr lang="th-TH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F29CCA4-5893-963B-1F73-C82A9F152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13" y="327739"/>
            <a:ext cx="5512678" cy="41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A243FD-8F34-0493-8C1E-57F76DF9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DFC4DE-2B5E-BCAB-61C4-AC5CB8C60273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2956068C-A941-CD52-A5A9-3F6E36A3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5C7E826F-13BD-7326-8342-291DB64A8F2F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812365AE-C7BA-BA7F-1F58-935DFF4AB428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1EB1EF6-965D-7254-198A-1112384F384B}"/>
              </a:ext>
            </a:extLst>
          </p:cNvPr>
          <p:cNvSpPr/>
          <p:nvPr/>
        </p:nvSpPr>
        <p:spPr>
          <a:xfrm>
            <a:off x="3273287" y="742126"/>
            <a:ext cx="4227443" cy="80859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หลักเกณฑ์การตรวจรับพัสดุ</a:t>
            </a:r>
            <a:endParaRPr lang="en-US" sz="28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3E160AB7-350D-DEA6-C72C-275EE0B612E2}"/>
              </a:ext>
            </a:extLst>
          </p:cNvPr>
          <p:cNvSpPr/>
          <p:nvPr/>
        </p:nvSpPr>
        <p:spPr>
          <a:xfrm>
            <a:off x="1033670" y="1868557"/>
            <a:ext cx="2398643" cy="11657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</a:t>
            </a:r>
          </a:p>
          <a:p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มาตรา 100 + ระเบียบ</a:t>
            </a:r>
          </a:p>
          <a:p>
            <a:endParaRPr lang="en-US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BF5A8650-6AAE-3D68-6161-D1D57EECD229}"/>
              </a:ext>
            </a:extLst>
          </p:cNvPr>
          <p:cNvSpPr/>
          <p:nvPr/>
        </p:nvSpPr>
        <p:spPr>
          <a:xfrm>
            <a:off x="3975652" y="2186611"/>
            <a:ext cx="2531165" cy="434009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9C09BE9-436F-048F-FC34-32EA5336593C}"/>
              </a:ext>
            </a:extLst>
          </p:cNvPr>
          <p:cNvSpPr/>
          <p:nvPr/>
        </p:nvSpPr>
        <p:spPr>
          <a:xfrm>
            <a:off x="7566992" y="1683024"/>
            <a:ext cx="3485321" cy="1507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คณะกรรมการตรวจรับพัสดุฯ ประธาน 1 คน กรรมการ อย่างน้อย 2 คน</a:t>
            </a:r>
            <a:endParaRPr lang="en-US" sz="20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21C78D01-F53A-2D95-A527-4D90D3572FE4}"/>
              </a:ext>
            </a:extLst>
          </p:cNvPr>
          <p:cNvSpPr/>
          <p:nvPr/>
        </p:nvSpPr>
        <p:spPr>
          <a:xfrm>
            <a:off x="642729" y="3308836"/>
            <a:ext cx="3485321" cy="14776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การซื้อหรือจ้างไม่เกิน 100,000 บาท (กฎกระทรวง) แต่งตั้งบุคคลหนึ่ง บุคคลใดเป็น “ผู้ตรวจรับ”</a:t>
            </a:r>
            <a:endParaRPr lang="en-US" sz="24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783C3628-F5A7-CE9D-7DC3-1F63A48A7610}"/>
              </a:ext>
            </a:extLst>
          </p:cNvPr>
          <p:cNvSpPr/>
          <p:nvPr/>
        </p:nvSpPr>
        <p:spPr>
          <a:xfrm>
            <a:off x="616603" y="4948324"/>
            <a:ext cx="10864643" cy="15962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การซื้อหรือจ้างไม่เกิน 500,000 บาท (มาตรา 56 (2) (ข) และตามระเบียบฯ ข้อ 79 วรรค 2 “กรณีจำเป็นเร่งด่วน</a:t>
            </a:r>
            <a:br>
              <a:rPr lang="th-TH" sz="2800" b="1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ที่เกิดขึ้นโดยไม่คาดหมายไว้ก่อน “รายงานขอความเห็นชอบเป็น “หลักฐานการตรวจรับ” โดยอนุโลม </a:t>
            </a:r>
            <a:endParaRPr lang="en-US" sz="2800" b="1" dirty="0">
              <a:solidFill>
                <a:srgbClr val="C9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วงรี 11">
            <a:extLst>
              <a:ext uri="{FF2B5EF4-FFF2-40B4-BE49-F238E27FC236}">
                <a16:creationId xmlns:a16="http://schemas.microsoft.com/office/drawing/2014/main" id="{7629FCB3-90D3-4EF7-7C83-FCC80CB4703E}"/>
              </a:ext>
            </a:extLst>
          </p:cNvPr>
          <p:cNvSpPr/>
          <p:nvPr/>
        </p:nvSpPr>
        <p:spPr>
          <a:xfrm>
            <a:off x="8070574" y="3617843"/>
            <a:ext cx="2319130" cy="11686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ยกเว้น</a:t>
            </a:r>
            <a:endParaRPr lang="en-US" sz="36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ลูกศร: ซ้าย 12">
            <a:extLst>
              <a:ext uri="{FF2B5EF4-FFF2-40B4-BE49-F238E27FC236}">
                <a16:creationId xmlns:a16="http://schemas.microsoft.com/office/drawing/2014/main" id="{12FE851D-8DA3-0F05-12EA-A1A181290F8A}"/>
              </a:ext>
            </a:extLst>
          </p:cNvPr>
          <p:cNvSpPr/>
          <p:nvPr/>
        </p:nvSpPr>
        <p:spPr>
          <a:xfrm>
            <a:off x="4306957" y="3816626"/>
            <a:ext cx="1789043" cy="420755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: ลง 13">
            <a:extLst>
              <a:ext uri="{FF2B5EF4-FFF2-40B4-BE49-F238E27FC236}">
                <a16:creationId xmlns:a16="http://schemas.microsoft.com/office/drawing/2014/main" id="{38C2796E-3EC2-4494-D571-6F115120DB1D}"/>
              </a:ext>
            </a:extLst>
          </p:cNvPr>
          <p:cNvSpPr/>
          <p:nvPr/>
        </p:nvSpPr>
        <p:spPr>
          <a:xfrm>
            <a:off x="6003235" y="3921452"/>
            <a:ext cx="371061" cy="671400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3FEDD1-6D32-0C9B-A2B6-508DFD3FE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162BE1-5659-A1FB-8C0D-3C0C3B353D94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656D9B81-A286-5CEE-BFFC-7AA86F25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AD70E58E-0DA6-8137-D74C-DF33AF3D187B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A8EBF1B-C26E-ECE1-E008-B1EF7797DA99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7508A38-8BD1-0130-7491-E4B0D102317C}"/>
              </a:ext>
            </a:extLst>
          </p:cNvPr>
          <p:cNvSpPr/>
          <p:nvPr/>
        </p:nvSpPr>
        <p:spPr>
          <a:xfrm>
            <a:off x="3816626" y="993913"/>
            <a:ext cx="6135757" cy="11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หน้าที่ของคณะกรรมการตรวจรับพัสดุ</a:t>
            </a:r>
            <a:endParaRPr lang="en-US" sz="3200" b="1" dirty="0">
              <a:solidFill>
                <a:srgbClr val="EE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F2257103-4E26-25B2-B4E0-CBCCEDF6F8C3}"/>
              </a:ext>
            </a:extLst>
          </p:cNvPr>
          <p:cNvSpPr/>
          <p:nvPr/>
        </p:nvSpPr>
        <p:spPr>
          <a:xfrm>
            <a:off x="265043" y="2491409"/>
            <a:ext cx="3061253" cy="11007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งานซื้อหรืองานจ้าง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9531B541-D29B-0070-2235-4683550ABB88}"/>
              </a:ext>
            </a:extLst>
          </p:cNvPr>
          <p:cNvSpPr txBox="1"/>
          <p:nvPr/>
        </p:nvSpPr>
        <p:spPr>
          <a:xfrm>
            <a:off x="3378278" y="3222004"/>
            <a:ext cx="73029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ตรวจรับพัสดุ ณ </a:t>
            </a:r>
          </a:p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ที่ทำการของผู้ใช้พัสดุ</a:t>
            </a:r>
          </a:p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สถานที่ที่กำหนดในสัญญา / ข้อตกลง </a:t>
            </a:r>
          </a:p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สถานที่อื่น ที่มิได้มีสัญญา / ข้อตกลง </a:t>
            </a:r>
          </a:p>
          <a:p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* ต้องได้รับอนุมัติจาก หัวหน้าหน่วยงานของรัฐก่อน 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027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B9DE4-4C53-7733-CFB9-CB1554A4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71D2D4-5C79-4AAC-9A72-001E345935B8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0B73A9ED-1BB5-5B85-21D4-1B7269869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79319CFD-C9CB-FBB2-401B-DA9EAF845875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F627318F-E394-3DD0-10FF-710EC24DBB34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14F2B769-8F75-2C6C-D7D1-AEDDCE63B366}"/>
              </a:ext>
            </a:extLst>
          </p:cNvPr>
          <p:cNvSpPr/>
          <p:nvPr/>
        </p:nvSpPr>
        <p:spPr>
          <a:xfrm>
            <a:off x="3816626" y="728873"/>
            <a:ext cx="6135757" cy="8214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หน้าที่ของคณะกรรมการตรวจรับพัสดุ</a:t>
            </a:r>
            <a:endParaRPr lang="en-US" sz="3200" b="1" dirty="0">
              <a:solidFill>
                <a:srgbClr val="EE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698529CD-9763-DBEE-0DD2-C65D7D121E9F}"/>
              </a:ext>
            </a:extLst>
          </p:cNvPr>
          <p:cNvSpPr/>
          <p:nvPr/>
        </p:nvSpPr>
        <p:spPr>
          <a:xfrm>
            <a:off x="445083" y="1736036"/>
            <a:ext cx="3061253" cy="11007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งานซื้อหรืองานจ้าง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CE07C85-5E86-D7CA-9EEF-0F993C68381C}"/>
              </a:ext>
            </a:extLst>
          </p:cNvPr>
          <p:cNvSpPr txBox="1"/>
          <p:nvPr/>
        </p:nvSpPr>
        <p:spPr>
          <a:xfrm>
            <a:off x="2623931" y="2852673"/>
            <a:ext cx="935380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หลักเกณฑ์ การตรวจรับ </a:t>
            </a: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ตรวจให้ถูกต้องครบถ้วน ตามที่ตกลง</a:t>
            </a: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ถ้าต้องตรวจทดลองหรือตรวจทางเทคนิค/ วิทยาศาสตร์ จะเชิญผู้เชี่ยวชาญ/ ผู้ทรงคุณวุฒิ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มาให้คำปรึกษา/ หรือส่งไปตรวจสอบ ณ สถานที่ของผู้ชำนาญการ หรือ ผู้ทรงคุณวุฒิก็ได้ </a:t>
            </a:r>
          </a:p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กรณีจำเป็น ตรวจนับเป็นจำนวนหน่วยไม่ได้ทั้งหมด ให้ตรวจรับตามหลักวิชาการสถิติ</a:t>
            </a:r>
          </a:p>
          <a:p>
            <a:r>
              <a:rPr lang="th-TH" sz="28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• ระยะเวลาตรวจรับ</a:t>
            </a:r>
          </a:p>
          <a:p>
            <a:r>
              <a:rPr lang="th-TH" sz="28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- ตรวจวันที่ผู้ขาย หรือผู้รับจ้างนำพัสดุมาส่ง</a:t>
            </a:r>
          </a:p>
          <a:p>
            <a:r>
              <a:rPr lang="th-TH" sz="28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- ตรวจให้เสร็จสิ้นโดยเร็วที่สุด </a:t>
            </a:r>
            <a:endParaRPr lang="en-US" sz="28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54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5363F-B84A-78C3-0445-E1EC89672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7E4FE-DAF1-957E-43E1-7CED9A56FA86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142E7FC0-EAD7-B974-096E-B66391AD6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544C0B05-F5CD-4FCC-181C-E80875513881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2D4C5E07-15A9-821E-694E-AFA5921D4C6E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CB2CF45B-18B2-A8C0-0CDE-3B03247A2D7F}"/>
              </a:ext>
            </a:extLst>
          </p:cNvPr>
          <p:cNvSpPr/>
          <p:nvPr/>
        </p:nvSpPr>
        <p:spPr>
          <a:xfrm>
            <a:off x="3816626" y="728873"/>
            <a:ext cx="6135757" cy="8214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หน้าที่ของคณะกรรมการตรวจรับพัสดุ</a:t>
            </a:r>
            <a:endParaRPr lang="en-US" sz="3200" b="1" dirty="0">
              <a:solidFill>
                <a:srgbClr val="EE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32F9F61E-DAC0-BDE0-B163-5A7B3D409F7A}"/>
              </a:ext>
            </a:extLst>
          </p:cNvPr>
          <p:cNvSpPr/>
          <p:nvPr/>
        </p:nvSpPr>
        <p:spPr>
          <a:xfrm>
            <a:off x="445083" y="1550508"/>
            <a:ext cx="3061253" cy="11007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งานซื้อหรืองานจ้าง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08DA03D-1EA8-ECA0-0594-FFD2B16E22AD}"/>
              </a:ext>
            </a:extLst>
          </p:cNvPr>
          <p:cNvSpPr txBox="1"/>
          <p:nvPr/>
        </p:nvSpPr>
        <p:spPr>
          <a:xfrm>
            <a:off x="702365" y="2958689"/>
            <a:ext cx="112753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กรณีตรวจรับถูกต้อง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• รับพัสดุไว้ ถือว่าผู้ขาย / ผู้รับจ้าง ส่งมอบถูกต้องครบถ้วน ณ วันที่นำพัสดุมาส่งมอบ และ   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 ส่งพัสดุให้เจ้าหน้าที่ 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ทำใบตรวจรับโดยลงชื่อเป็นหลักฐาน อย่างน้อย 2 ฉบับ (ให้ผู้ขาย / ผู้รับจ้าง 1 ฉบับ    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  เจ้าหน้าที่ 1 ฉบับ) เพื่อประกอบการเบิกจ่ายเงิน </a:t>
            </a:r>
          </a:p>
          <a:p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• รายงานผลให้หัวหน้าหน่วยงานของรัฐ ผ่านหัวหน้าเจ้าหน้าที่ เพื่อทราบและสั่งการ </a:t>
            </a:r>
            <a:endParaRPr lang="en-US" sz="3600" b="1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726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31D1C-E4D9-653D-1439-056D9490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981E2E-4810-B8EB-0545-50ED65AB059D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862F9FDA-7930-BDE5-046F-70E74150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AACE9EB4-81F9-88D3-2984-0B1936A7824F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C839328-ED35-998A-B6E1-44147E49780C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DBAC88E-2807-2DC0-56BF-043ABC4F6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42" y="673166"/>
            <a:ext cx="8858610" cy="59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FC2F0-1F2B-BCD3-03A8-529172700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EF9048-F20B-19F2-97CE-A2C22B4188D9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C54F165C-FD49-A309-EA68-26C4657C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A3A173AD-6F3A-2298-B4BE-C2A4B93C6E97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2D09AE7A-06B9-DC26-21A0-AB625B1572B4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E76CFD0-0576-6A2C-2C4D-1A21CA61BE70}"/>
              </a:ext>
            </a:extLst>
          </p:cNvPr>
          <p:cNvSpPr/>
          <p:nvPr/>
        </p:nvSpPr>
        <p:spPr>
          <a:xfrm>
            <a:off x="1689742" y="2716695"/>
            <a:ext cx="9327678" cy="16169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>
                <a:latin typeface="LilyUPC" panose="020B0604020202020204" pitchFamily="34" charset="-34"/>
                <a:cs typeface="LilyUPC" panose="020B0604020202020204" pitchFamily="34" charset="-34"/>
              </a:rPr>
              <a:t>การบำรุงรักษา การตรวจสอบพัสดุประจำปี</a:t>
            </a:r>
            <a:endParaRPr lang="en-US" sz="4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29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0B17E-1B33-FA0F-0D9E-877178E5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6A9418-839A-A6EE-FBA0-FB3F60F36966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4FC52977-AC67-9FB1-1F75-CD99747E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C644C8D9-D662-18AE-F991-F8ABF913A433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0C3175F8-F53F-9CDE-9C70-D3F078C48141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973F254-F829-BDAE-E634-A05BE8E005EF}"/>
              </a:ext>
            </a:extLst>
          </p:cNvPr>
          <p:cNvSpPr/>
          <p:nvPr/>
        </p:nvSpPr>
        <p:spPr>
          <a:xfrm>
            <a:off x="2127442" y="803426"/>
            <a:ext cx="4399722" cy="1364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EE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การบำรุงรักษา</a:t>
            </a:r>
            <a:endParaRPr lang="en-US" sz="4000" b="1" dirty="0">
              <a:solidFill>
                <a:srgbClr val="EE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027EDDE-81DC-96E9-8E97-B38B657B3C8B}"/>
              </a:ext>
            </a:extLst>
          </p:cNvPr>
          <p:cNvSpPr txBox="1"/>
          <p:nvPr/>
        </p:nvSpPr>
        <p:spPr>
          <a:xfrm>
            <a:off x="583096" y="2375192"/>
            <a:ext cx="11277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4000" b="1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 212</a:t>
            </a:r>
          </a:p>
          <a:p>
            <a:pPr algn="thaiDist"/>
            <a: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ให้หน่วยงานของรัฐจัดให้มีผู้ควบคุมดูแลพัสดุที่อยู่ในความครอบครองให้อยู่ในสภาพ</a:t>
            </a:r>
            <a:b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ที่พร้อมใช้งานได้ตลอดเวลา โดยให้มีการจัดทำแผนการซ่อมบำรุงที่เหมาะสม</a:t>
            </a:r>
            <a:b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40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และระยะเวลาในการซ่อมบำรุงด้วย ในกรณีที่พัสดุเกิดการชำรุด ให้หน่วยงานของรัฐดำเนินการซ่อมแซมให้กลับมาอยู่ในสภาพพร้อมใช้งานโดยเร็ว </a:t>
            </a:r>
            <a:endParaRPr lang="en-US" sz="40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693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7DFF3-0298-8B6A-F8C6-7BE919910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2B8F4B-25D2-567E-1476-35C4298D3CBA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6D7E7A27-9312-B2A8-DC19-67D6826E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663A4D33-AC12-B9C4-C8EC-0C1120A49A9D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2EACD3E-EA07-DBCE-0910-8B96DE546F5F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467BEB00-E30B-6F74-8460-E5C57F7B6DF3}"/>
              </a:ext>
            </a:extLst>
          </p:cNvPr>
          <p:cNvSpPr/>
          <p:nvPr/>
        </p:nvSpPr>
        <p:spPr>
          <a:xfrm>
            <a:off x="2127442" y="803426"/>
            <a:ext cx="4399722" cy="1364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EE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การตรวจสอบพัสดุประจำปี</a:t>
            </a:r>
            <a:endParaRPr lang="en-US" sz="4000" b="1" dirty="0">
              <a:solidFill>
                <a:srgbClr val="EE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22F1857-5863-A45B-1ADF-E6A6352488F2}"/>
              </a:ext>
            </a:extLst>
          </p:cNvPr>
          <p:cNvSpPr txBox="1"/>
          <p:nvPr/>
        </p:nvSpPr>
        <p:spPr>
          <a:xfrm>
            <a:off x="874054" y="2832149"/>
            <a:ext cx="10633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 213 </a:t>
            </a:r>
          </a:p>
          <a:p>
            <a:pPr algn="thaiDist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ภายในเดือนสุดท้ายก่อนสิ้นปีงบประมาณของทุกปี ให้หัวหน้าหน่วยงานของรัฐ หรือหัวหน้าหน่วยพัสดุตามข้อ 205 แต่งตั้งผู้รับผิดชอบในการตรวจสอบพัสดุซึ่งมิใช่เป็นเจ้าหน้าที่</a:t>
            </a:r>
            <a:b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ตามความจำเป็น เพื่อตรวจสอบการรับจ่ายพัสดุในงวด 1 ปีที่ผ่านมาและตรวจนับพัสดุประเภททคงเหลืออยู่ เพียงวันสิ้นงวดนั้น </a:t>
            </a:r>
            <a:endParaRPr lang="en-US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885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68807-8881-F2D5-7A92-9D2FE8933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22561B-F174-733D-15E1-9BE2B2A6BE06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A2A47E31-5325-A34E-9685-DCE9DBE5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B4E21087-3BDE-4E42-32C0-022E80E6D895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0D0F319-3F1A-39CF-B6DB-BF13A0AFC64B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C00D60D9-D379-4743-C4C7-73B2C8E53F3A}"/>
              </a:ext>
            </a:extLst>
          </p:cNvPr>
          <p:cNvSpPr/>
          <p:nvPr/>
        </p:nvSpPr>
        <p:spPr>
          <a:xfrm>
            <a:off x="2127442" y="803426"/>
            <a:ext cx="4399722" cy="1364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EE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การตรวจสอบพัสดุประจำปี</a:t>
            </a:r>
            <a:endParaRPr lang="en-US" sz="4000" b="1" dirty="0">
              <a:solidFill>
                <a:srgbClr val="EE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9B8F474-BC2F-1A83-D774-04187AA40E84}"/>
              </a:ext>
            </a:extLst>
          </p:cNvPr>
          <p:cNvSpPr txBox="1"/>
          <p:nvPr/>
        </p:nvSpPr>
        <p:spPr>
          <a:xfrm>
            <a:off x="874054" y="2832149"/>
            <a:ext cx="106333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ให้เริ่มดำเนินการตรวจสอบพัสดุในวันเปิดทำการวันแรกของปีงบประมาณเป็นต้นไป </a:t>
            </a:r>
            <a:b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ว่าการรับจ่ายถูกต้องหรือไม่ พัสดุคงเหลือมีตัวอยู่ตรงตามบัญชี หรือทะเบียนหรือไม่ มีพัสดุใดชำรุด เสื่อมคุณภาพ หรือสูญไปเพราะเหตุใด หรือพัสดุใดไม่จำเป็น ต้องใช้ในหน่วยงาน</a:t>
            </a:r>
            <a:b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ของรัฐต่อไป แล้วให้เสนอรายงานผลการตรวจสอบดังกล่าวต่อผู้แต่งตั้งภายใน 30 วันทำการ นับแต่วันเริ่มดำเนินการตรวจสอบพัสดุนั้น </a:t>
            </a:r>
            <a:endParaRPr lang="en-US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477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557FE-D5F1-BA0A-D462-B80636138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794554-DC2E-BDD6-8361-3A1424DA7E15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A6E109DC-9B0E-580C-711C-EE618F61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93021E7D-E03E-3E5D-D75C-FE342662891F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825C053F-CA51-C055-7173-BC0098FE0867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EE07B1B-3F14-BC40-0A85-9617B1F99BA0}"/>
              </a:ext>
            </a:extLst>
          </p:cNvPr>
          <p:cNvSpPr/>
          <p:nvPr/>
        </p:nvSpPr>
        <p:spPr>
          <a:xfrm>
            <a:off x="2127442" y="803426"/>
            <a:ext cx="4399722" cy="1364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EE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การตรวจสอบพัสดุประจำปี</a:t>
            </a:r>
            <a:endParaRPr lang="en-US" sz="4000" b="1" dirty="0">
              <a:solidFill>
                <a:srgbClr val="EE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09944AE-9E7C-4767-A179-38A822C77D19}"/>
              </a:ext>
            </a:extLst>
          </p:cNvPr>
          <p:cNvSpPr txBox="1"/>
          <p:nvPr/>
        </p:nvSpPr>
        <p:spPr>
          <a:xfrm>
            <a:off x="874054" y="2832149"/>
            <a:ext cx="106333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เมื่อผู้แต่งตั้งได้รับรายงานจากผู้รับผิดชอบในการตรวจสอบพัสดุแล้ว ให้เสนอ</a:t>
            </a:r>
            <a:b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หัวหน้าหน่วยงานของรัฐ 1 ชุด และส่งสำเนารายงานไปยังสำนักงานการตรวจเงินแผ่นดิน</a:t>
            </a:r>
            <a:b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600" dirty="0">
                <a:latin typeface="KodchiangUPC" panose="02020603050405020304" pitchFamily="18" charset="-34"/>
                <a:cs typeface="KodchiangUPC" panose="02020603050405020304" pitchFamily="18" charset="-34"/>
              </a:rPr>
              <a:t>1 ชุด พร้อมทั้งส่งสำเนารายงาน ไปยังหน่วยงานต้นสังกัด (ถ้ามี) 1 ชุด ด้วย </a:t>
            </a:r>
            <a:endParaRPr lang="en-US" sz="3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24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8F295C-8300-9D89-7723-310AEE14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43DEF0-A625-A7FA-791B-7AECCDB4C894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2DB0D5-CAD8-4B34-B51D-9F626367E311}"/>
              </a:ext>
            </a:extLst>
          </p:cNvPr>
          <p:cNvSpPr txBox="1"/>
          <p:nvPr/>
        </p:nvSpPr>
        <p:spPr>
          <a:xfrm>
            <a:off x="2127440" y="2938521"/>
            <a:ext cx="8882461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/>
            <a:r>
              <a:rPr lang="th-TH" sz="32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</a:t>
            </a:r>
          </a:p>
          <a:p>
            <a:pPr lvl="2"/>
            <a:r>
              <a:rPr lang="th-TH" sz="32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th-TH" sz="4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การบริหารสัญญาและการตรวจรับพัสดุ</a:t>
            </a:r>
          </a:p>
          <a:p>
            <a:pPr lvl="2"/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3FFBBD2-A1FD-4ACD-0A98-BC469307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93CCCF1D-7BEC-63C6-2AD0-9A32BBA96E7A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19EACBA-CC0F-18AF-0C91-FC8C4AFE5C20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>
            <a:extLst>
              <a:ext uri="{FF2B5EF4-FFF2-40B4-BE49-F238E27FC236}">
                <a16:creationId xmlns:a16="http://schemas.microsoft.com/office/drawing/2014/main" id="{6DC13880-977A-45FC-C17A-2C4400F3061D}"/>
              </a:ext>
            </a:extLst>
          </p:cNvPr>
          <p:cNvSpPr txBox="1"/>
          <p:nvPr/>
        </p:nvSpPr>
        <p:spPr>
          <a:xfrm>
            <a:off x="2127439" y="4804424"/>
            <a:ext cx="8882461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</a:p>
          <a:p>
            <a:pPr lvl="2"/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0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การบำรุงรักษา การตรวจสอบพัสดุประจำปี</a:t>
            </a:r>
          </a:p>
          <a:p>
            <a:pPr lvl="2"/>
            <a:endParaRPr lang="th-TH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8662FBB-88DE-38BA-FE9B-A92F4F230ED8}"/>
              </a:ext>
            </a:extLst>
          </p:cNvPr>
          <p:cNvSpPr txBox="1"/>
          <p:nvPr/>
        </p:nvSpPr>
        <p:spPr>
          <a:xfrm>
            <a:off x="1975711" y="873753"/>
            <a:ext cx="903419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ระเบียบ กค. ว่าด้วยการจัดจ้างและการบริหารพัสดุภาครัฐ พ.ศ.๒๕๖๐</a:t>
            </a:r>
          </a:p>
          <a:p>
            <a:pPr lvl="2"/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                      </a:t>
            </a:r>
          </a:p>
          <a:p>
            <a:pPr lvl="2"/>
            <a:r>
              <a:rPr lang="th-TH" sz="32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endParaRPr lang="th-TH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ารกระจาย: 8 จุด 9">
            <a:extLst>
              <a:ext uri="{FF2B5EF4-FFF2-40B4-BE49-F238E27FC236}">
                <a16:creationId xmlns:a16="http://schemas.microsoft.com/office/drawing/2014/main" id="{551764B6-BDCA-B80E-BBD4-DAEF459734BC}"/>
              </a:ext>
            </a:extLst>
          </p:cNvPr>
          <p:cNvSpPr/>
          <p:nvPr/>
        </p:nvSpPr>
        <p:spPr>
          <a:xfrm>
            <a:off x="4870174" y="1355331"/>
            <a:ext cx="2451651" cy="147161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90000"/>
                </a:solidFill>
              </a:rPr>
              <a:t>หมวด 6</a:t>
            </a:r>
            <a:endParaRPr lang="en-US" sz="2800" b="1" dirty="0">
              <a:solidFill>
                <a:srgbClr val="C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52E5CF-8E0D-224C-8392-29227B44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80B4EE-1910-4A51-8B48-8EF578EE4698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0F2F99F8-C95F-995E-E2C9-87B2BF92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5FA596D3-D123-30DD-D17C-226371D6A38F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90E3778-AA7A-F967-60F4-EE7405D7C21E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DFF94333-5F1F-86C2-E444-F7AB2CE2B34D}"/>
              </a:ext>
            </a:extLst>
          </p:cNvPr>
          <p:cNvSpPr/>
          <p:nvPr/>
        </p:nvSpPr>
        <p:spPr>
          <a:xfrm>
            <a:off x="2127442" y="803426"/>
            <a:ext cx="4399722" cy="13649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EE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การตรวจสอบพัสดุประจำปี</a:t>
            </a:r>
            <a:endParaRPr lang="en-US" sz="4000" b="1" dirty="0">
              <a:solidFill>
                <a:srgbClr val="EE000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1288006-666E-7497-86FA-58648D2A625B}"/>
              </a:ext>
            </a:extLst>
          </p:cNvPr>
          <p:cNvSpPr txBox="1"/>
          <p:nvPr/>
        </p:nvSpPr>
        <p:spPr>
          <a:xfrm>
            <a:off x="779341" y="2346415"/>
            <a:ext cx="1063331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</a:t>
            </a:r>
            <a:r>
              <a:rPr lang="th-TH" sz="3600" b="1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ข้อ 214 </a:t>
            </a:r>
            <a:endParaRPr lang="th-TH" sz="3200" b="1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thaiDist"/>
            <a: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เมื่อผู้แต่งตั้งได้รับรายงานจากผู้รับผิดชอบในการตรวจสอบพัสดุตามข้อ 213 และปรากฏว่ามีพัสดุ</a:t>
            </a:r>
            <a:b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ชำรุด เสื่อมสภาพ หรือสูญไป หรือไม่จำเป็นต้องใช้ในหน่วยงานของรัฐต่อไป ก็ให้แต่งตั้งคณะกรรมการสอบหาข้อเท็จจริงขึ้นคณะหนึ่ง โดยให้นำความในข้อ 26 และข้อ 27 มาใช้บังคับโดยอนุโลม เว้นแต่กรณีที่เห็นได้อย่างชัดเจนว่า เป็นการเสื่อมสภาพเนื่องมาจากการใช้งานตามปกติ หรือสูญไปตามธรรมชาติ</a:t>
            </a:r>
            <a:b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  <a:t>ให้หัวหน้าหน่วยงานของรัฐพิจารณาสั่งการให้ดำเนินการจำหน่ายต่อไปได้</a:t>
            </a:r>
          </a:p>
          <a:p>
            <a:pPr algn="thaiDist"/>
            <a: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ถ้าผลการพิจารณาปรากฏว่า จะต้องหาตัวผู้รับผิดด้วย ให้หัวหน้าหน่วยงานของรัฐดำเนินการ</a:t>
            </a:r>
            <a:b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</a:br>
            <a:r>
              <a:rPr lang="th-TH" sz="32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ตามกฎหมายและระเบียบที่เกี่ยวข้องของทางราชการหรือของหน่วยงานของรัฐนั้นต่อไป </a:t>
            </a:r>
            <a:endParaRPr lang="en-US" sz="32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5647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9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03D5EB-6F19-4470-8D8F-6C55298E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4790670" y="686208"/>
            <a:ext cx="2372109" cy="231280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25">
            <a:extLst>
              <a:ext uri="{FF2B5EF4-FFF2-40B4-BE49-F238E27FC236}">
                <a16:creationId xmlns:a16="http://schemas.microsoft.com/office/drawing/2014/main" id="{6AA10FFE-5FAA-4A5B-9EB5-E580CF1851EB}"/>
              </a:ext>
            </a:extLst>
          </p:cNvPr>
          <p:cNvSpPr txBox="1"/>
          <p:nvPr/>
        </p:nvSpPr>
        <p:spPr>
          <a:xfrm>
            <a:off x="1627899" y="3701832"/>
            <a:ext cx="8697652" cy="996033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th-TH" sz="6000" b="1" dirty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  <p:sp>
        <p:nvSpPr>
          <p:cNvPr id="5" name="Shape 286">
            <a:extLst>
              <a:ext uri="{FF2B5EF4-FFF2-40B4-BE49-F238E27FC236}">
                <a16:creationId xmlns:a16="http://schemas.microsoft.com/office/drawing/2014/main" id="{D58831F8-C1AD-426B-87E3-44051B1A8561}"/>
              </a:ext>
            </a:extLst>
          </p:cNvPr>
          <p:cNvSpPr/>
          <p:nvPr/>
        </p:nvSpPr>
        <p:spPr>
          <a:xfrm>
            <a:off x="3658881" y="3340895"/>
            <a:ext cx="4605554" cy="2415471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08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9E282-D27A-C670-17DC-68C1285A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5766A-85C2-85EC-3BF6-942E99FAF584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A5D4B9-03DF-500C-314E-66F5396AD13E}"/>
              </a:ext>
            </a:extLst>
          </p:cNvPr>
          <p:cNvSpPr txBox="1"/>
          <p:nvPr/>
        </p:nvSpPr>
        <p:spPr>
          <a:xfrm>
            <a:off x="3088324" y="742238"/>
            <a:ext cx="6015351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/>
            <a:r>
              <a:rPr lang="th-TH" sz="32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การบริหารสัญญาและการตรวจรับพัสดุ</a:t>
            </a:r>
          </a:p>
          <a:p>
            <a:pPr lvl="2"/>
            <a:endParaRPr lang="th-TH" sz="2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0286AF0-8F17-8A56-04C4-EAFF15EF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872FE128-23AD-E328-5386-0CDB87F81542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D855CD7-5298-5857-830A-A028D7DF62A7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424E12FE-DDFE-17DF-21D4-3BEB2E99E0E8}"/>
              </a:ext>
            </a:extLst>
          </p:cNvPr>
          <p:cNvSpPr/>
          <p:nvPr/>
        </p:nvSpPr>
        <p:spPr>
          <a:xfrm>
            <a:off x="344558" y="3441885"/>
            <a:ext cx="11463130" cy="27289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</a:p>
          <a:p>
            <a: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กระบวนการดำเนินการตามสัญญา คือขั้นตอนการดำเนินการบริหารสัญญา เพื่อควบคุมตรวจสอบและติดตาม</a:t>
            </a:r>
            <a:b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การปฏิบัติงาน การเบิกจ่ายเงินให้เป็นไปตามเงื่อนไขข้อกำหนดที่ระบุในสัญญา และถูกต้องตาม </a:t>
            </a:r>
          </a:p>
          <a:p>
            <a:r>
              <a:rPr lang="th-TH" sz="2800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- พระราชบัญญัติการจัดซื้อจัดจ้างและการบริหารพัสดุภาครัฐ พ.ศ. 2560</a:t>
            </a:r>
          </a:p>
          <a:p>
            <a:r>
              <a:rPr lang="th-TH" sz="2800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- ระเบียบกระทรวงการคลังว่าด้วยการจัดซื้อจัดจ้างและการบริหารพัสดุภาครัฐ พ.ศ. 2560</a:t>
            </a:r>
          </a:p>
          <a:p>
            <a:r>
              <a:rPr lang="th-TH" sz="2800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- มติคณะรัฐมนตรี กฎกระทรวง แนวทางปฏิบัติ และกฎหมายที่เกี่ยวข้อง</a:t>
            </a:r>
          </a:p>
          <a:p>
            <a:endParaRPr lang="en-US" sz="2800" b="1" dirty="0">
              <a:solidFill>
                <a:srgbClr val="C9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การกระจาย: 8 จุด 9">
            <a:extLst>
              <a:ext uri="{FF2B5EF4-FFF2-40B4-BE49-F238E27FC236}">
                <a16:creationId xmlns:a16="http://schemas.microsoft.com/office/drawing/2014/main" id="{1086A5EC-E4B1-0312-115C-7E8813B3E209}"/>
              </a:ext>
            </a:extLst>
          </p:cNvPr>
          <p:cNvSpPr/>
          <p:nvPr/>
        </p:nvSpPr>
        <p:spPr>
          <a:xfrm>
            <a:off x="285195" y="1516748"/>
            <a:ext cx="2279374" cy="17833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C00000"/>
                </a:solidFill>
              </a:rPr>
              <a:t>ความหมาย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64396-ABA4-C97B-C504-9D817A07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2300C5-5611-3213-6FD0-9FC3680B7B43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D3D72B43-4629-7741-1EA9-CDB1A316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B5173872-6BAE-6F56-1A05-558C69F79DEA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C77A2FBB-84BB-CCDA-95F9-D0CB83121402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C7A7BD0-7871-B404-0D67-8190C0907DB9}"/>
              </a:ext>
            </a:extLst>
          </p:cNvPr>
          <p:cNvSpPr txBox="1"/>
          <p:nvPr/>
        </p:nvSpPr>
        <p:spPr>
          <a:xfrm>
            <a:off x="1583724" y="1974146"/>
            <a:ext cx="93538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ผู้มีหน้าที่และรับผิดชอบในการบริหารสัญญา คือ     </a:t>
            </a:r>
          </a:p>
          <a:p>
            <a:r>
              <a:rPr lang="th-TH" sz="5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คณะกรรมการตรวจรับพัสดุ (มาตรา 100) </a:t>
            </a:r>
            <a:endParaRPr lang="en-US" sz="5400" dirty="0">
              <a:solidFill>
                <a:srgbClr val="FFFF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931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04D44-9119-0CD7-2B39-87CFB3C7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5FEB06-EDDE-652F-4F5B-6C89C5CFD12D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8D166268-3F77-F1B4-1E7B-7C642E5E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BD69B254-A40A-385F-D398-F5B54E950F9A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CE8D0D7-6041-18F1-3C03-C158BE9097D2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00507E-86A7-B306-A3EB-F2DC1A289B72}"/>
              </a:ext>
            </a:extLst>
          </p:cNvPr>
          <p:cNvSpPr txBox="1"/>
          <p:nvPr/>
        </p:nvSpPr>
        <p:spPr>
          <a:xfrm>
            <a:off x="2153568" y="887467"/>
            <a:ext cx="935380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ผู้มีหน้าที่บริหารสัญญา </a:t>
            </a:r>
          </a:p>
          <a:p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ในการดำเนินการตามสัญญาหรือข้อตกลง ให้ผู้มีอำนาจแต่งตั้งคณะกรรมการตรวจรับพัสดุเพื่อ รับผิดชอบการบริหารสัญญา</a:t>
            </a:r>
            <a:b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หรือข้อตกลงและการตรวจรับพัสดุ (มาตรา ๑๐๐) </a:t>
            </a:r>
          </a:p>
          <a:p>
            <a:endParaRPr lang="th-TH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ผลของสัญญา </a:t>
            </a:r>
          </a:p>
          <a:p>
            <a:r>
              <a:rPr lang="th-TH" sz="4000" b="1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สัญญามีผลนับตั้งแต่วันที่คู่สัญญาได้ลงนามในสัญญา </a:t>
            </a:r>
            <a:r>
              <a:rPr lang="th-TH" sz="40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ยกเว้น</a:t>
            </a:r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 คู่สัญญามีข้อตกลงกำหนดเงื่อนไขกันไว้ ในสัญญาเป็นอย่างอื่น</a:t>
            </a:r>
            <a:endParaRPr lang="en-US" sz="4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51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B36854-7991-0124-38A5-7440002C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0744C-08FC-B17E-BF27-0D1C9AE6A834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02B5E65B-1BCD-39AC-44A4-CD695C9A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C48BD107-E8D3-F1E2-7CD1-886C1CCB7B95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02F09EFF-4FBA-0C15-C319-943359F16AAC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303E1B4-CEFE-7374-A86A-664848C566F4}"/>
              </a:ext>
            </a:extLst>
          </p:cNvPr>
          <p:cNvSpPr/>
          <p:nvPr/>
        </p:nvSpPr>
        <p:spPr>
          <a:xfrm>
            <a:off x="2703443" y="765183"/>
            <a:ext cx="6175514" cy="7855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ผู้เกี่ยวข้องหรือมีหน้าที่ในการบริหารสัญญา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82A1BB7A-121F-A2E7-54FE-1331FDBF3618}"/>
              </a:ext>
            </a:extLst>
          </p:cNvPr>
          <p:cNvSpPr/>
          <p:nvPr/>
        </p:nvSpPr>
        <p:spPr>
          <a:xfrm>
            <a:off x="628830" y="1942277"/>
            <a:ext cx="6175514" cy="7855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คณะกรรมการตรวจรับพัสดุในงานซื้อหรือจ้าง (ที่มิใช่งานก่อสร้าง)</a:t>
            </a:r>
            <a:endParaRPr lang="en-US" sz="2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47DB9A12-5156-FC5B-229B-4474995453B3}"/>
              </a:ext>
            </a:extLst>
          </p:cNvPr>
          <p:cNvSpPr/>
          <p:nvPr/>
        </p:nvSpPr>
        <p:spPr>
          <a:xfrm>
            <a:off x="654956" y="3145881"/>
            <a:ext cx="6175514" cy="78554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80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คณะกรรมการตรวจรับพัสดุในงานจ้างก่อสร้าง (งานจ้างก่อสร้าง)</a:t>
            </a:r>
            <a:endParaRPr lang="en-US" sz="2400" b="1" dirty="0">
              <a:solidFill>
                <a:srgbClr val="080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65303567-9201-1887-5139-18A5CAB3A64C}"/>
              </a:ext>
            </a:extLst>
          </p:cNvPr>
          <p:cNvSpPr/>
          <p:nvPr/>
        </p:nvSpPr>
        <p:spPr>
          <a:xfrm>
            <a:off x="654956" y="4284220"/>
            <a:ext cx="6175514" cy="7855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80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ผู้ควบคุมงาน (งานก่อสร้าง)</a:t>
            </a:r>
            <a:endParaRPr lang="en-US" sz="2800" b="1" dirty="0">
              <a:solidFill>
                <a:srgbClr val="080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ลูกศร: ขวา 11">
            <a:extLst>
              <a:ext uri="{FF2B5EF4-FFF2-40B4-BE49-F238E27FC236}">
                <a16:creationId xmlns:a16="http://schemas.microsoft.com/office/drawing/2014/main" id="{84064A82-CADA-CF1B-D82B-3209041C4649}"/>
              </a:ext>
            </a:extLst>
          </p:cNvPr>
          <p:cNvSpPr/>
          <p:nvPr/>
        </p:nvSpPr>
        <p:spPr>
          <a:xfrm>
            <a:off x="7162798" y="2182651"/>
            <a:ext cx="530087" cy="251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89461939-96DE-BDE8-E871-E92D391F8829}"/>
              </a:ext>
            </a:extLst>
          </p:cNvPr>
          <p:cNvSpPr/>
          <p:nvPr/>
        </p:nvSpPr>
        <p:spPr>
          <a:xfrm>
            <a:off x="7162798" y="3399504"/>
            <a:ext cx="530087" cy="251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: ขวา 13">
            <a:extLst>
              <a:ext uri="{FF2B5EF4-FFF2-40B4-BE49-F238E27FC236}">
                <a16:creationId xmlns:a16="http://schemas.microsoft.com/office/drawing/2014/main" id="{6AC5E452-8BE7-3B3A-A337-7691113B14CA}"/>
              </a:ext>
            </a:extLst>
          </p:cNvPr>
          <p:cNvSpPr/>
          <p:nvPr/>
        </p:nvSpPr>
        <p:spPr>
          <a:xfrm>
            <a:off x="7162799" y="4551094"/>
            <a:ext cx="530087" cy="251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921DFA9D-2BC8-368A-C88D-C637F082535B}"/>
              </a:ext>
            </a:extLst>
          </p:cNvPr>
          <p:cNvSpPr/>
          <p:nvPr/>
        </p:nvSpPr>
        <p:spPr>
          <a:xfrm>
            <a:off x="8454887" y="1942277"/>
            <a:ext cx="1298713" cy="74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80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175</a:t>
            </a:r>
            <a:endParaRPr lang="en-US" sz="2800" b="1" dirty="0">
              <a:solidFill>
                <a:srgbClr val="080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6E6B8D73-202E-BB45-9259-A984721A578B}"/>
              </a:ext>
            </a:extLst>
          </p:cNvPr>
          <p:cNvSpPr/>
          <p:nvPr/>
        </p:nvSpPr>
        <p:spPr>
          <a:xfrm>
            <a:off x="8454885" y="3152400"/>
            <a:ext cx="1298713" cy="74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80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176</a:t>
            </a:r>
            <a:endParaRPr lang="en-US" sz="2800" b="1" dirty="0">
              <a:solidFill>
                <a:srgbClr val="080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620FC732-12D0-EB71-2D1B-FBA8D8657C49}"/>
              </a:ext>
            </a:extLst>
          </p:cNvPr>
          <p:cNvSpPr/>
          <p:nvPr/>
        </p:nvSpPr>
        <p:spPr>
          <a:xfrm>
            <a:off x="8454885" y="4303990"/>
            <a:ext cx="1298713" cy="746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80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 178</a:t>
            </a:r>
            <a:endParaRPr lang="en-US" sz="2800" b="1" dirty="0">
              <a:solidFill>
                <a:srgbClr val="080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5776EC72-7FFB-A3A4-FDBE-C1DE175ADF96}"/>
              </a:ext>
            </a:extLst>
          </p:cNvPr>
          <p:cNvSpPr/>
          <p:nvPr/>
        </p:nvSpPr>
        <p:spPr>
          <a:xfrm>
            <a:off x="628830" y="5579165"/>
            <a:ext cx="10852416" cy="11350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u="sng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ผู้สนับสนุน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>
                <a:solidFill>
                  <a:srgbClr val="00184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 เจ้าหน้าที่ (พัสดุ) หรือหัวหน้าเจ้าหน้าที่ (พัสดุ)                  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ข้อมูล/ข้อกฎหมายระเบียบ </a:t>
            </a:r>
          </a:p>
          <a:p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        </a:t>
            </a:r>
            <a:r>
              <a:rPr lang="th-TH" sz="2400" dirty="0">
                <a:solidFill>
                  <a:srgbClr val="00184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* หัวหน้าหน่วยงาน                 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ผู้กำหนดนโยบายตามหลักธรรมา</a:t>
            </a:r>
            <a:r>
              <a:rPr lang="th-TH" sz="2400" dirty="0" err="1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ภิ</a:t>
            </a:r>
            <a:r>
              <a:rPr lang="th-TH" sz="24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บาล ผู้บริหารองค์กร</a:t>
            </a:r>
            <a:endParaRPr lang="en-US" sz="2400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ลูกศร: ขวา 19">
            <a:extLst>
              <a:ext uri="{FF2B5EF4-FFF2-40B4-BE49-F238E27FC236}">
                <a16:creationId xmlns:a16="http://schemas.microsoft.com/office/drawing/2014/main" id="{17B6C0CD-403F-711F-01DD-03D664AEFEA2}"/>
              </a:ext>
            </a:extLst>
          </p:cNvPr>
          <p:cNvSpPr/>
          <p:nvPr/>
        </p:nvSpPr>
        <p:spPr>
          <a:xfrm>
            <a:off x="7109789" y="5814327"/>
            <a:ext cx="530087" cy="25179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: ขวา 20">
            <a:extLst>
              <a:ext uri="{FF2B5EF4-FFF2-40B4-BE49-F238E27FC236}">
                <a16:creationId xmlns:a16="http://schemas.microsoft.com/office/drawing/2014/main" id="{9D2A4F4F-DA2B-96CC-8DA0-4BA69F881890}"/>
              </a:ext>
            </a:extLst>
          </p:cNvPr>
          <p:cNvSpPr/>
          <p:nvPr/>
        </p:nvSpPr>
        <p:spPr>
          <a:xfrm>
            <a:off x="4770780" y="6211466"/>
            <a:ext cx="530087" cy="25179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96AD7-47DA-0F2C-1B9C-51EDA3DB6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091873-6456-1A89-5523-961666CF2321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D0497C48-0448-CB1D-D34B-E256C67A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E4162A2D-A067-066D-FC90-5D04E146A00A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DB92EC1C-AF01-3CB4-ACA5-C448D4137BD3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F1D1010C-EF8B-ADA2-DA03-4DBECC73290A}"/>
              </a:ext>
            </a:extLst>
          </p:cNvPr>
          <p:cNvSpPr txBox="1"/>
          <p:nvPr/>
        </p:nvSpPr>
        <p:spPr>
          <a:xfrm>
            <a:off x="4386469" y="824687"/>
            <a:ext cx="3737113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/>
            <a:r>
              <a:rPr lang="th-TH" sz="2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ขั้นตอนการบริหารสัญญา             </a:t>
            </a:r>
          </a:p>
          <a:p>
            <a:pPr lvl="2"/>
            <a:r>
              <a:rPr lang="th-TH" sz="2400" b="1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(7 ขั้นตอน)</a:t>
            </a:r>
          </a:p>
          <a:p>
            <a:pPr lvl="2"/>
            <a:endParaRPr lang="th-TH" sz="1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DE9971E6-85B0-525E-645F-310089D99165}"/>
              </a:ext>
            </a:extLst>
          </p:cNvPr>
          <p:cNvSpPr/>
          <p:nvPr/>
        </p:nvSpPr>
        <p:spPr>
          <a:xfrm>
            <a:off x="1754621" y="2424383"/>
            <a:ext cx="1431232" cy="1058666"/>
          </a:xfrm>
          <a:prstGeom prst="roundRect">
            <a:avLst/>
          </a:prstGeom>
          <a:solidFill>
            <a:srgbClr val="37B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1.จัดทำสัญญา</a:t>
            </a:r>
            <a:endParaRPr lang="en-US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D7D96424-DFEB-28CE-4BBA-C158AE34DF80}"/>
              </a:ext>
            </a:extLst>
          </p:cNvPr>
          <p:cNvSpPr/>
          <p:nvPr/>
        </p:nvSpPr>
        <p:spPr>
          <a:xfrm>
            <a:off x="3323221" y="2761560"/>
            <a:ext cx="702365" cy="384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3993E731-F01C-D151-66B4-1DCCE4E2BE13}"/>
              </a:ext>
            </a:extLst>
          </p:cNvPr>
          <p:cNvSpPr/>
          <p:nvPr/>
        </p:nvSpPr>
        <p:spPr>
          <a:xfrm>
            <a:off x="4162954" y="2398641"/>
            <a:ext cx="1789052" cy="10586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2.การดำเนินงาน                ตามสัญญา</a:t>
            </a:r>
            <a:endParaRPr lang="en-US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52B6A484-1DAA-219A-94E0-4CCDA53823E9}"/>
              </a:ext>
            </a:extLst>
          </p:cNvPr>
          <p:cNvSpPr/>
          <p:nvPr/>
        </p:nvSpPr>
        <p:spPr>
          <a:xfrm>
            <a:off x="6089374" y="2735815"/>
            <a:ext cx="702365" cy="384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2F4DEA4D-BBE0-FB63-9754-CEDAE23EC41E}"/>
              </a:ext>
            </a:extLst>
          </p:cNvPr>
          <p:cNvSpPr/>
          <p:nvPr/>
        </p:nvSpPr>
        <p:spPr>
          <a:xfrm>
            <a:off x="6929107" y="2398641"/>
            <a:ext cx="1789052" cy="1058666"/>
          </a:xfrm>
          <a:prstGeom prst="roundRect">
            <a:avLst/>
          </a:prstGeom>
          <a:solidFill>
            <a:srgbClr val="080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3.ส่งมอบงาน                    ตามสัญญา</a:t>
            </a:r>
            <a:endParaRPr lang="en-US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" name="ลูกศร: ขวา 14">
            <a:extLst>
              <a:ext uri="{FF2B5EF4-FFF2-40B4-BE49-F238E27FC236}">
                <a16:creationId xmlns:a16="http://schemas.microsoft.com/office/drawing/2014/main" id="{90E86C1C-E3FD-A546-7C9F-9FA9FF85FEB5}"/>
              </a:ext>
            </a:extLst>
          </p:cNvPr>
          <p:cNvSpPr/>
          <p:nvPr/>
        </p:nvSpPr>
        <p:spPr>
          <a:xfrm>
            <a:off x="8852461" y="2735816"/>
            <a:ext cx="702365" cy="3843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71A981F5-C2E4-02A0-8FB6-5D4A91ECC4C4}"/>
              </a:ext>
            </a:extLst>
          </p:cNvPr>
          <p:cNvSpPr/>
          <p:nvPr/>
        </p:nvSpPr>
        <p:spPr>
          <a:xfrm>
            <a:off x="9692194" y="2398641"/>
            <a:ext cx="1789052" cy="10586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4.รับมอบงาน                ตามสัญญา</a:t>
            </a:r>
            <a:endParaRPr lang="en-US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7" name="ลูกศร: ลง 16">
            <a:extLst>
              <a:ext uri="{FF2B5EF4-FFF2-40B4-BE49-F238E27FC236}">
                <a16:creationId xmlns:a16="http://schemas.microsoft.com/office/drawing/2014/main" id="{749DD674-C4E4-7705-F7F9-3B9A045407CF}"/>
              </a:ext>
            </a:extLst>
          </p:cNvPr>
          <p:cNvSpPr/>
          <p:nvPr/>
        </p:nvSpPr>
        <p:spPr>
          <a:xfrm>
            <a:off x="10401189" y="3709352"/>
            <a:ext cx="371061" cy="6758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7067E373-F6C3-22C4-F10E-C310DE5609B8}"/>
              </a:ext>
            </a:extLst>
          </p:cNvPr>
          <p:cNvSpPr/>
          <p:nvPr/>
        </p:nvSpPr>
        <p:spPr>
          <a:xfrm>
            <a:off x="9692193" y="4637258"/>
            <a:ext cx="1789052" cy="10586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5.ตรวจรับ</a:t>
            </a:r>
            <a:endParaRPr lang="en-US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0" name="ลูกศร: ซ้าย 19">
            <a:extLst>
              <a:ext uri="{FF2B5EF4-FFF2-40B4-BE49-F238E27FC236}">
                <a16:creationId xmlns:a16="http://schemas.microsoft.com/office/drawing/2014/main" id="{80651EB7-C802-751B-679E-015F6B6BBE1E}"/>
              </a:ext>
            </a:extLst>
          </p:cNvPr>
          <p:cNvSpPr/>
          <p:nvPr/>
        </p:nvSpPr>
        <p:spPr>
          <a:xfrm>
            <a:off x="8852461" y="5038377"/>
            <a:ext cx="704137" cy="38431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1427E640-18A0-F95C-6053-F7BE3844F7BD}"/>
              </a:ext>
            </a:extLst>
          </p:cNvPr>
          <p:cNvSpPr/>
          <p:nvPr/>
        </p:nvSpPr>
        <p:spPr>
          <a:xfrm>
            <a:off x="6927814" y="4637258"/>
            <a:ext cx="1789052" cy="10586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6.ทำรายงานการตรวจรับ</a:t>
            </a:r>
            <a:endParaRPr lang="en-US" sz="1600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A649A0E9-A518-C4ED-335F-A3930A41F58C}"/>
              </a:ext>
            </a:extLst>
          </p:cNvPr>
          <p:cNvSpPr/>
          <p:nvPr/>
        </p:nvSpPr>
        <p:spPr>
          <a:xfrm>
            <a:off x="4162954" y="4637258"/>
            <a:ext cx="1789052" cy="105866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7.เบิกจ่ายเงิน</a:t>
            </a:r>
            <a:endParaRPr lang="en-US" b="1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3" name="ลูกศร: ซ้าย 22">
            <a:extLst>
              <a:ext uri="{FF2B5EF4-FFF2-40B4-BE49-F238E27FC236}">
                <a16:creationId xmlns:a16="http://schemas.microsoft.com/office/drawing/2014/main" id="{E6341BD8-1E4F-7622-0D0D-AAA36BC88A1E}"/>
              </a:ext>
            </a:extLst>
          </p:cNvPr>
          <p:cNvSpPr/>
          <p:nvPr/>
        </p:nvSpPr>
        <p:spPr>
          <a:xfrm>
            <a:off x="6064657" y="5031256"/>
            <a:ext cx="704137" cy="38431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C25AF-C85A-32E5-77BA-5CBD16CB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29B10E-3F64-84DC-E511-E71F3836584A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C4DB3BF7-294D-D0EC-8331-7F073AD9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6AB659CD-9EAF-45F4-3F79-480D0B90373A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0259E9E-0AA6-9AE2-3BE4-C46EB266F2E1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F763A6F-4E4A-6BD8-B316-00FCAAC9E491}"/>
              </a:ext>
            </a:extLst>
          </p:cNvPr>
          <p:cNvSpPr/>
          <p:nvPr/>
        </p:nvSpPr>
        <p:spPr>
          <a:xfrm>
            <a:off x="2743200" y="993913"/>
            <a:ext cx="4598504" cy="10586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C9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เครื่องมือสำคัญในการบริหารสัญญา</a:t>
            </a:r>
            <a:endParaRPr lang="en-US" sz="3200" b="1" dirty="0">
              <a:solidFill>
                <a:srgbClr val="C9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BF3D3975-0508-CC09-804C-D100CD743384}"/>
              </a:ext>
            </a:extLst>
          </p:cNvPr>
          <p:cNvSpPr/>
          <p:nvPr/>
        </p:nvSpPr>
        <p:spPr>
          <a:xfrm>
            <a:off x="1338470" y="2623930"/>
            <a:ext cx="7129669" cy="1058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สำเนาสัญญาหรือข้อตกลง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F1C9661-64FD-AEB9-CC5D-CB1E363C9A8C}"/>
              </a:ext>
            </a:extLst>
          </p:cNvPr>
          <p:cNvSpPr/>
          <p:nvPr/>
        </p:nvSpPr>
        <p:spPr>
          <a:xfrm>
            <a:off x="1338469" y="3902764"/>
            <a:ext cx="7129669" cy="1058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รายละเอียดแนบท้ายสัญญาหรือข้อตกลง เช่น แคตตาล็อค แบบรูป</a:t>
            </a:r>
            <a:b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แบบรายการก่อสร้าง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Spec. TOR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BOQ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เป็นต้น</a:t>
            </a:r>
            <a:endParaRPr lang="en-US" sz="2800" b="1" dirty="0">
              <a:solidFill>
                <a:schemeClr val="tx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A21051BD-443F-F0C2-203E-C4DC9148BB42}"/>
              </a:ext>
            </a:extLst>
          </p:cNvPr>
          <p:cNvSpPr/>
          <p:nvPr/>
        </p:nvSpPr>
        <p:spPr>
          <a:xfrm>
            <a:off x="1338469" y="5334754"/>
            <a:ext cx="7129669" cy="1058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สำเนาคำสั่งแต่งตั้งคณะกรรมการหรือควบคุมงาน 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948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19646-96C1-14EE-DE94-1BBC2FD32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2AE53D-1156-CD58-D67F-63F5D5DBAF48}"/>
              </a:ext>
            </a:extLst>
          </p:cNvPr>
          <p:cNvCxnSpPr>
            <a:cxnSpLocks/>
          </p:cNvCxnSpPr>
          <p:nvPr/>
        </p:nvCxnSpPr>
        <p:spPr>
          <a:xfrm>
            <a:off x="2153568" y="555786"/>
            <a:ext cx="9353804" cy="39542"/>
          </a:xfrm>
          <a:prstGeom prst="line">
            <a:avLst/>
          </a:prstGeom>
          <a:ln w="190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>
            <a:extLst>
              <a:ext uri="{FF2B5EF4-FFF2-40B4-BE49-F238E27FC236}">
                <a16:creationId xmlns:a16="http://schemas.microsoft.com/office/drawing/2014/main" id="{4BCB65E8-E374-90D6-EE81-A0BEF107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793" t="7409" r="56008" b="66321"/>
          <a:stretch>
            <a:fillRect/>
          </a:stretch>
        </p:blipFill>
        <p:spPr bwMode="auto">
          <a:xfrm>
            <a:off x="874054" y="143833"/>
            <a:ext cx="1101656" cy="105866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5AEC5D00-2DD6-85F2-AB4F-03514992FF27}"/>
              </a:ext>
            </a:extLst>
          </p:cNvPr>
          <p:cNvSpPr txBox="1"/>
          <p:nvPr/>
        </p:nvSpPr>
        <p:spPr>
          <a:xfrm>
            <a:off x="2127442" y="143833"/>
            <a:ext cx="9353804" cy="44203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lIns="36000" tIns="36000" rIns="36000" bIns="360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th-TH" sz="2400" dirty="0">
                <a:solidFill>
                  <a:srgbClr val="FFFF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กองตรวจสอบภายในที่ 4  สำนักงานตรวจสอบภายในทหารเรือ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C8DB6E40-7C21-CEC4-814D-F424D213366C}"/>
              </a:ext>
            </a:extLst>
          </p:cNvPr>
          <p:cNvCxnSpPr>
            <a:cxnSpLocks/>
          </p:cNvCxnSpPr>
          <p:nvPr/>
        </p:nvCxnSpPr>
        <p:spPr>
          <a:xfrm>
            <a:off x="2127442" y="585869"/>
            <a:ext cx="9353804" cy="3954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9528527-4981-9A09-78A8-E48B6F7D41BC}"/>
              </a:ext>
            </a:extLst>
          </p:cNvPr>
          <p:cNvSpPr/>
          <p:nvPr/>
        </p:nvSpPr>
        <p:spPr>
          <a:xfrm>
            <a:off x="172278" y="1318377"/>
            <a:ext cx="11847444" cy="5539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- ควบคุม ตรวจสอบการทำงานของผู้ขายหรือผู้รับจ้าง ตามข้อกำหนดในสัญญา/ระเบียบ</a:t>
            </a:r>
            <a:b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แผนการปฏิบัติงาน การใช้เครื่องจักร เครื่องมือ และอุปกรณ์ คุณภาพของวัสดุอุปกรณ์ที่ใช้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- การก่อสร้างให้เป็นไปตามหลักวิชาช่าง หรือเทคนิคทางวิศวกรรม</a:t>
            </a:r>
          </a:p>
          <a:p>
            <a:r>
              <a:rPr lang="th-TH" sz="3200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- ให้ใช้วัสดุอุปกรณ์ตามมาตราที่กำหนด หรือตามแบบรูปรายการงานก่อสร้าง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- เร่งรัด หรือติดตามการส่งมอบพัสดุหรืองานให้แล้วเสร็จตามสัญญาหรือข้อกำหนดใน สัญญา</a:t>
            </a:r>
          </a:p>
          <a:p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</a:t>
            </a:r>
            <a:r>
              <a:rPr lang="th-TH" sz="3200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ตรวจรับงานให้เป็นไปตามสัญญาหรือข้อตกลง โดยปกติต้องตรวจสอบทั้งปริมาณและคุณภาพ         </a:t>
            </a:r>
          </a:p>
          <a:p>
            <a:r>
              <a:rPr lang="th-TH" sz="3200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3200" dirty="0">
                <a:solidFill>
                  <a:schemeClr val="tx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(1) ปริมาณ </a:t>
            </a:r>
            <a:r>
              <a:rPr lang="th-TH" sz="3200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ตรวจสอบว่าทำงานได้ปริมาณครบถ้วนถูกต้อง ปริมาณงานจริง กับที่ขอส่งมอบตรงกันหรือไม่ </a:t>
            </a:r>
          </a:p>
          <a:p>
            <a:r>
              <a:rPr lang="th-TH" sz="3200" dirty="0">
                <a:solidFill>
                  <a:srgbClr val="EE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sz="3200" dirty="0">
                <a:solidFill>
                  <a:schemeClr val="tx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(2) คุณภาพ </a:t>
            </a:r>
            <a:r>
              <a:rPr lang="th-TH" sz="32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ตรวจสอบว่าพัสดุที่ส่งมอบหรือนำมาใช้ในงานก่อสร้างได้มาตรฐานตามที่กำหนดหรือไม่ หากต้องการทดลองผลทดลองต้องใช้ได้ การตรวจรับพัสดุจะสมบูรณ์ก็ต่อเมื่อการส่งมอบงาน</a:t>
            </a:r>
            <a:br>
              <a:rPr lang="th-TH" sz="32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2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ได้ทั้งปริมาณและคุณภาพ จึงจะรับพัสดุและส่งเบิกจ่ายเงินค่าพัสดุต่อไปได้</a:t>
            </a:r>
            <a:endParaRPr lang="en-US" sz="32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370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TM04033921[[fn=ดามาสก์]]</Template>
  <TotalTime>6571</TotalTime>
  <Words>1504</Words>
  <Application>Microsoft Office PowerPoint</Application>
  <PresentationFormat>แบบจอกว้าง</PresentationFormat>
  <Paragraphs>120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0" baseType="lpstr">
      <vt:lpstr>AngsanaUPC</vt:lpstr>
      <vt:lpstr>Arial</vt:lpstr>
      <vt:lpstr>Bookman Old Style</vt:lpstr>
      <vt:lpstr>Calibri</vt:lpstr>
      <vt:lpstr>KodchiangUPC</vt:lpstr>
      <vt:lpstr>LilyUPC</vt:lpstr>
      <vt:lpstr>Rockwell</vt:lpstr>
      <vt:lpstr>TH SarabunPSK</vt:lpstr>
      <vt:lpstr>Damask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Natpicha Khanitnantharak</dc:creator>
  <cp:lastModifiedBy>สมเกียรติ เกิดแย้ม</cp:lastModifiedBy>
  <cp:revision>334</cp:revision>
  <cp:lastPrinted>2022-04-20T00:40:45Z</cp:lastPrinted>
  <dcterms:created xsi:type="dcterms:W3CDTF">2021-08-11T04:11:46Z</dcterms:created>
  <dcterms:modified xsi:type="dcterms:W3CDTF">2025-01-30T11:02:55Z</dcterms:modified>
</cp:coreProperties>
</file>